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6"/>
  </p:notesMasterIdLst>
  <p:sldIdLst>
    <p:sldId id="256" r:id="rId2"/>
    <p:sldId id="257" r:id="rId3"/>
    <p:sldId id="267" r:id="rId4"/>
    <p:sldId id="266" r:id="rId5"/>
    <p:sldId id="258" r:id="rId6"/>
    <p:sldId id="259" r:id="rId7"/>
    <p:sldId id="261" r:id="rId8"/>
    <p:sldId id="265" r:id="rId9"/>
    <p:sldId id="260" r:id="rId10"/>
    <p:sldId id="268" r:id="rId11"/>
    <p:sldId id="269" r:id="rId12"/>
    <p:sldId id="271" r:id="rId13"/>
    <p:sldId id="270"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1BB9F-40DC-B000-D3AE-1D2CD2DCDF1D}" v="6" dt="2021-04-05T03:14:23.072"/>
    <p1510:client id="{2A81A411-F696-F6C2-EF87-1249C385CD6E}" v="1" dt="2021-04-16T19:07:05.824"/>
    <p1510:client id="{A6DABE9F-40AD-B000-FADE-B32E7AF71E1A}" v="58" dt="2021-04-16T16:25:44.326"/>
    <p1510:client id="{DB1188B8-6594-41D8-B16B-E924E8E43594}" v="1024" dt="2021-04-04T04:00:14.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A0169-3C00-474C-B737-651C25AC75BD}" type="datetimeFigureOut">
              <a:rPr lang="en-KE" smtClean="0"/>
              <a:t>27/04/2021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30AF3-480B-44D3-A942-367A71246FAB}" type="slidenum">
              <a:rPr lang="en-KE" smtClean="0"/>
              <a:t>‹#›</a:t>
            </a:fld>
            <a:endParaRPr lang="en-KE"/>
          </a:p>
        </p:txBody>
      </p:sp>
    </p:spTree>
    <p:extLst>
      <p:ext uri="{BB962C8B-B14F-4D97-AF65-F5344CB8AC3E}">
        <p14:creationId xmlns:p14="http://schemas.microsoft.com/office/powerpoint/2010/main" val="90214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7481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9200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654562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8111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1700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8578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806585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9122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3372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29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49861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2146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0738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225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51090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1348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6543439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handwriting/r/reference.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Hydrosalpinx"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1791" y="835383"/>
            <a:ext cx="4108546" cy="778121"/>
          </a:xfrm>
        </p:spPr>
        <p:txBody>
          <a:bodyPr>
            <a:normAutofit fontScale="90000"/>
          </a:bodyPr>
          <a:lstStyle/>
          <a:p>
            <a:pPr algn="l"/>
            <a:r>
              <a:rPr lang="en-US" sz="4200">
                <a:cs typeface="Calibri Light"/>
              </a:rPr>
              <a:t>In Vitro Fertilization</a:t>
            </a:r>
            <a:br>
              <a:rPr lang="en-US" sz="4200">
                <a:cs typeface="Calibri Light"/>
              </a:rPr>
            </a:br>
            <a:endParaRPr lang="en-US" sz="4200"/>
          </a:p>
        </p:txBody>
      </p:sp>
      <p:sp>
        <p:nvSpPr>
          <p:cNvPr id="3" name="Subtitle 2"/>
          <p:cNvSpPr>
            <a:spLocks noGrp="1"/>
          </p:cNvSpPr>
          <p:nvPr>
            <p:ph type="subTitle" idx="1"/>
          </p:nvPr>
        </p:nvSpPr>
        <p:spPr>
          <a:xfrm>
            <a:off x="861789" y="1226457"/>
            <a:ext cx="4108546" cy="4789713"/>
          </a:xfrm>
        </p:spPr>
        <p:txBody>
          <a:bodyPr>
            <a:noAutofit/>
          </a:bodyPr>
          <a:lstStyle/>
          <a:p>
            <a:pPr algn="just"/>
            <a:r>
              <a:rPr lang="en-US" dirty="0">
                <a:solidFill>
                  <a:srgbClr val="FF0000"/>
                </a:solidFill>
                <a:ea typeface="+mn-lt"/>
                <a:cs typeface="+mn-lt"/>
              </a:rPr>
              <a:t>IVF is the most effective form of assisted reproductive technology. The procedure can be done using your own eggs and your partner's sperm. Or IVF may involve eggs, sperm or embryos from a known or anonymous donor. In some cases, a gestational carrier — a woman who has an embryo implanted in her uterus — might be used.</a:t>
            </a:r>
            <a:r>
              <a:rPr lang="en-US" dirty="0">
                <a:ea typeface="+mn-lt"/>
                <a:cs typeface="+mn-lt"/>
              </a:rPr>
              <a:t> One full cycle of IVF takes about three weeks. chances of having a healthy baby using IVF depend on many factors, such as your age and the cause of infertility. </a:t>
            </a:r>
            <a:endParaRPr lang="en-US" dirty="0">
              <a:solidFill>
                <a:srgbClr val="FF0000"/>
              </a:solidFill>
            </a:endParaRPr>
          </a:p>
        </p:txBody>
      </p:sp>
      <p:pic>
        <p:nvPicPr>
          <p:cNvPr id="16" name="Picture 3" descr="Solution dispensed using electronic pipette">
            <a:extLst>
              <a:ext uri="{FF2B5EF4-FFF2-40B4-BE49-F238E27FC236}">
                <a16:creationId xmlns:a16="http://schemas.microsoft.com/office/drawing/2014/main" id="{35AA634F-F963-4B6D-BC2C-E9C8E75379D9}"/>
              </a:ext>
            </a:extLst>
          </p:cNvPr>
          <p:cNvPicPr>
            <a:picLocks noChangeAspect="1"/>
          </p:cNvPicPr>
          <p:nvPr/>
        </p:nvPicPr>
        <p:blipFill rotWithShape="1">
          <a:blip r:embed="rId3"/>
          <a:srcRect l="637" r="26002" b="4"/>
          <a:stretch/>
        </p:blipFill>
        <p:spPr>
          <a:xfrm>
            <a:off x="6456487" y="-991799"/>
            <a:ext cx="7537704" cy="685799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0630-7AFE-4ED8-82E6-5250A13CFFA5}"/>
              </a:ext>
            </a:extLst>
          </p:cNvPr>
          <p:cNvSpPr>
            <a:spLocks noGrp="1"/>
          </p:cNvSpPr>
          <p:nvPr>
            <p:ph type="title"/>
          </p:nvPr>
        </p:nvSpPr>
        <p:spPr>
          <a:xfrm>
            <a:off x="677334" y="0"/>
            <a:ext cx="8596668" cy="832513"/>
          </a:xfrm>
        </p:spPr>
        <p:txBody>
          <a:bodyPr/>
          <a:lstStyle/>
          <a:p>
            <a:r>
              <a:rPr lang="en-US" dirty="0"/>
              <a:t>Long term outlook of IVF</a:t>
            </a:r>
            <a:endParaRPr lang="en-KE" dirty="0"/>
          </a:p>
        </p:txBody>
      </p:sp>
      <p:sp>
        <p:nvSpPr>
          <p:cNvPr id="3" name="Content Placeholder 2">
            <a:extLst>
              <a:ext uri="{FF2B5EF4-FFF2-40B4-BE49-F238E27FC236}">
                <a16:creationId xmlns:a16="http://schemas.microsoft.com/office/drawing/2014/main" id="{D3F93991-EE93-4D25-9625-32D19502BD7B}"/>
              </a:ext>
            </a:extLst>
          </p:cNvPr>
          <p:cNvSpPr>
            <a:spLocks noGrp="1"/>
          </p:cNvSpPr>
          <p:nvPr>
            <p:ph idx="1"/>
          </p:nvPr>
        </p:nvSpPr>
        <p:spPr>
          <a:xfrm>
            <a:off x="677334" y="1228299"/>
            <a:ext cx="8596668" cy="4940489"/>
          </a:xfrm>
        </p:spPr>
        <p:txBody>
          <a:bodyPr>
            <a:noAutofit/>
          </a:bodyPr>
          <a:lstStyle/>
          <a:p>
            <a:r>
              <a:rPr lang="en-US" sz="2800" b="0" i="0" dirty="0">
                <a:solidFill>
                  <a:srgbClr val="231F20"/>
                </a:solidFill>
                <a:effectLst/>
                <a:latin typeface="+mj-lt"/>
              </a:rPr>
              <a:t>Deciding whether to undergo in vitro fertilization, and how to try if the first attempt is unsuccessful, is an incredibly complicated decision.</a:t>
            </a:r>
          </a:p>
          <a:p>
            <a:r>
              <a:rPr lang="en-US" sz="2800" b="0" i="0" dirty="0">
                <a:solidFill>
                  <a:srgbClr val="231F20"/>
                </a:solidFill>
                <a:effectLst/>
                <a:latin typeface="+mj-lt"/>
              </a:rPr>
              <a:t> The financial, physical, and emotional toll of this process can be difficult. Speak with your doctor extensively to determine what your best options are and if in vitro fertilization is the right path for you and your family.</a:t>
            </a:r>
          </a:p>
          <a:p>
            <a:r>
              <a:rPr lang="en-US" sz="2800" b="0" i="0" dirty="0">
                <a:solidFill>
                  <a:srgbClr val="231F20"/>
                </a:solidFill>
                <a:effectLst/>
                <a:latin typeface="+mj-lt"/>
              </a:rPr>
              <a:t> Seek a support group or counselor to help you and your partner through this process.</a:t>
            </a:r>
            <a:endParaRPr lang="en-KE" sz="2800" dirty="0">
              <a:latin typeface="+mj-lt"/>
            </a:endParaRPr>
          </a:p>
        </p:txBody>
      </p:sp>
    </p:spTree>
    <p:extLst>
      <p:ext uri="{BB962C8B-B14F-4D97-AF65-F5344CB8AC3E}">
        <p14:creationId xmlns:p14="http://schemas.microsoft.com/office/powerpoint/2010/main" val="8231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38BD-2784-4E4D-B19C-75B79A0A613C}"/>
              </a:ext>
            </a:extLst>
          </p:cNvPr>
          <p:cNvSpPr>
            <a:spLocks noGrp="1"/>
          </p:cNvSpPr>
          <p:nvPr>
            <p:ph type="title"/>
          </p:nvPr>
        </p:nvSpPr>
        <p:spPr>
          <a:xfrm>
            <a:off x="677334" y="272955"/>
            <a:ext cx="8596668" cy="996287"/>
          </a:xfrm>
        </p:spPr>
        <p:txBody>
          <a:bodyPr/>
          <a:lstStyle/>
          <a:p>
            <a:r>
              <a:rPr lang="en-US" dirty="0"/>
              <a:t>Success rate for IVF </a:t>
            </a:r>
            <a:endParaRPr lang="en-KE" dirty="0"/>
          </a:p>
        </p:txBody>
      </p:sp>
      <p:sp>
        <p:nvSpPr>
          <p:cNvPr id="3" name="Content Placeholder 2">
            <a:extLst>
              <a:ext uri="{FF2B5EF4-FFF2-40B4-BE49-F238E27FC236}">
                <a16:creationId xmlns:a16="http://schemas.microsoft.com/office/drawing/2014/main" id="{D04545F4-2E5D-4AAB-B5EE-4D454A6EB7A1}"/>
              </a:ext>
            </a:extLst>
          </p:cNvPr>
          <p:cNvSpPr>
            <a:spLocks noGrp="1"/>
          </p:cNvSpPr>
          <p:nvPr>
            <p:ph idx="1"/>
          </p:nvPr>
        </p:nvSpPr>
        <p:spPr>
          <a:xfrm>
            <a:off x="677334" y="1488613"/>
            <a:ext cx="8596668" cy="5212438"/>
          </a:xfrm>
        </p:spPr>
        <p:txBody>
          <a:bodyPr>
            <a:noAutofit/>
          </a:bodyPr>
          <a:lstStyle/>
          <a:p>
            <a:r>
              <a:rPr lang="en-US" sz="2800" b="0" i="0" dirty="0">
                <a:solidFill>
                  <a:srgbClr val="444444"/>
                </a:solidFill>
                <a:effectLst/>
                <a:latin typeface="+mj-lt"/>
              </a:rPr>
              <a:t>Success rates for IVF depend on a number of factors, including the reason for infertility, where you're having the procedure done, and your age. </a:t>
            </a:r>
          </a:p>
          <a:p>
            <a:r>
              <a:rPr lang="en-US" sz="2800" b="0" i="0" dirty="0">
                <a:solidFill>
                  <a:srgbClr val="444444"/>
                </a:solidFill>
                <a:effectLst/>
                <a:latin typeface="+mj-lt"/>
              </a:rPr>
              <a:t>The CDC compiles national statistics for all assisted reproductive technology (ART) procedures performed in the U.S., including IVF, GIFT, and ZIFT, although IVF is by far the most common; it accounts for 99% of the procedures. </a:t>
            </a:r>
          </a:p>
          <a:p>
            <a:r>
              <a:rPr lang="en-US" sz="2800" b="0" i="0" dirty="0">
                <a:solidFill>
                  <a:srgbClr val="444444"/>
                </a:solidFill>
                <a:effectLst/>
                <a:latin typeface="+mj-lt"/>
              </a:rPr>
              <a:t> The most recent report from  found:</a:t>
            </a:r>
          </a:p>
          <a:p>
            <a:pPr algn="l">
              <a:buFont typeface="Arial" panose="020B0604020202020204" pitchFamily="34" charset="0"/>
              <a:buChar char="•"/>
            </a:pPr>
            <a:r>
              <a:rPr lang="en-US" sz="2800" b="0" i="0" dirty="0">
                <a:solidFill>
                  <a:srgbClr val="444444"/>
                </a:solidFill>
                <a:effectLst/>
                <a:latin typeface="+mj-lt"/>
              </a:rPr>
              <a:t>Pregnancy was achieved in an average of 27.3% of all cycles (higher or lower depending on the age of the woman).</a:t>
            </a:r>
          </a:p>
          <a:p>
            <a:pPr algn="l">
              <a:buFont typeface="Arial" panose="020B0604020202020204" pitchFamily="34" charset="0"/>
              <a:buChar char="•"/>
            </a:pPr>
            <a:r>
              <a:rPr lang="en-US" sz="2800" b="0" i="0" dirty="0">
                <a:solidFill>
                  <a:srgbClr val="444444"/>
                </a:solidFill>
                <a:effectLst/>
                <a:latin typeface="+mj-lt"/>
              </a:rPr>
              <a:t>The percentage of cycles that resulted in live births was 22.2% on average (higher or lower depending on the age of the woman).</a:t>
            </a:r>
          </a:p>
          <a:p>
            <a:pPr marL="0" indent="0">
              <a:buNone/>
            </a:pPr>
            <a:endParaRPr lang="en-KE" sz="2800" dirty="0">
              <a:latin typeface="+mj-lt"/>
            </a:endParaRPr>
          </a:p>
        </p:txBody>
      </p:sp>
    </p:spTree>
    <p:extLst>
      <p:ext uri="{BB962C8B-B14F-4D97-AF65-F5344CB8AC3E}">
        <p14:creationId xmlns:p14="http://schemas.microsoft.com/office/powerpoint/2010/main" val="140133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0692-3CA7-444A-A71A-3CFD0F1F1411}"/>
              </a:ext>
            </a:extLst>
          </p:cNvPr>
          <p:cNvSpPr>
            <a:spLocks noGrp="1"/>
          </p:cNvSpPr>
          <p:nvPr>
            <p:ph type="title"/>
          </p:nvPr>
        </p:nvSpPr>
        <p:spPr>
          <a:xfrm>
            <a:off x="786516" y="172872"/>
            <a:ext cx="8596668" cy="523164"/>
          </a:xfrm>
        </p:spPr>
        <p:txBody>
          <a:bodyPr>
            <a:normAutofit fontScale="90000"/>
          </a:bodyPr>
          <a:lstStyle/>
          <a:p>
            <a:r>
              <a:rPr lang="en-US" dirty="0"/>
              <a:t>Cost of IVF</a:t>
            </a:r>
            <a:endParaRPr lang="en-KE" dirty="0"/>
          </a:p>
        </p:txBody>
      </p:sp>
      <p:sp>
        <p:nvSpPr>
          <p:cNvPr id="3" name="Content Placeholder 2">
            <a:extLst>
              <a:ext uri="{FF2B5EF4-FFF2-40B4-BE49-F238E27FC236}">
                <a16:creationId xmlns:a16="http://schemas.microsoft.com/office/drawing/2014/main" id="{070C5DC8-D3C0-44D4-B10A-63B64328B3A9}"/>
              </a:ext>
            </a:extLst>
          </p:cNvPr>
          <p:cNvSpPr>
            <a:spLocks noGrp="1"/>
          </p:cNvSpPr>
          <p:nvPr>
            <p:ph idx="1"/>
          </p:nvPr>
        </p:nvSpPr>
        <p:spPr>
          <a:xfrm>
            <a:off x="786516" y="1104354"/>
            <a:ext cx="8596668" cy="5580773"/>
          </a:xfrm>
        </p:spPr>
        <p:txBody>
          <a:bodyPr>
            <a:normAutofit/>
          </a:bodyPr>
          <a:lstStyle/>
          <a:p>
            <a:pPr algn="l"/>
            <a:r>
              <a:rPr lang="en-US" sz="2000" b="0" i="0" dirty="0">
                <a:solidFill>
                  <a:srgbClr val="444444"/>
                </a:solidFill>
                <a:effectLst/>
                <a:latin typeface="+mj-lt"/>
              </a:rPr>
              <a:t>The average cost of an IVF cycle in the U.S. is $12,400, according to the American Society of Reproductive Medicine.</a:t>
            </a:r>
          </a:p>
          <a:p>
            <a:pPr algn="l"/>
            <a:r>
              <a:rPr lang="en-US" sz="2000" b="0" i="0" dirty="0">
                <a:solidFill>
                  <a:srgbClr val="444444"/>
                </a:solidFill>
                <a:effectLst/>
                <a:latin typeface="+mj-lt"/>
              </a:rPr>
              <a:t> This price will vary depending on where you live, the amount of medications you're required to take, the number of IVF cycles you undergo, and the amount your insurance company will pay toward the procedure. </a:t>
            </a:r>
          </a:p>
          <a:p>
            <a:pPr algn="l"/>
            <a:r>
              <a:rPr lang="en-US" sz="2000" b="0" i="0" dirty="0">
                <a:solidFill>
                  <a:srgbClr val="444444"/>
                </a:solidFill>
                <a:effectLst/>
                <a:latin typeface="+mj-lt"/>
              </a:rPr>
              <a:t>You should thoroughly investigate your insurance company's coverage of IVF and ask for a written statement of your benefits. Although some states have enacted laws requiring insurance companies to cover at least some of the costs of infertility treatment, many states haven't.</a:t>
            </a:r>
          </a:p>
          <a:p>
            <a:pPr algn="l"/>
            <a:r>
              <a:rPr lang="en-US" sz="2000" b="0" i="0" dirty="0">
                <a:solidFill>
                  <a:srgbClr val="444444"/>
                </a:solidFill>
                <a:effectLst/>
                <a:latin typeface="+mj-lt"/>
              </a:rPr>
              <a:t>Also be aware that some carriers will pay for infertility drugs and monitoring, but not for the cost of IVF or other artificial reproductive technology. Resolve: The National Infertility Association publishes a booklet called the "Infertility Insurance Advisor," which provides tips on reviewing your insurance benefits contract.</a:t>
            </a:r>
          </a:p>
          <a:p>
            <a:pPr marL="0" indent="0">
              <a:buNone/>
            </a:pPr>
            <a:endParaRPr lang="en-KE" sz="2000" dirty="0">
              <a:latin typeface="+mj-lt"/>
            </a:endParaRPr>
          </a:p>
        </p:txBody>
      </p:sp>
    </p:spTree>
    <p:extLst>
      <p:ext uri="{BB962C8B-B14F-4D97-AF65-F5344CB8AC3E}">
        <p14:creationId xmlns:p14="http://schemas.microsoft.com/office/powerpoint/2010/main" val="253267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7D0F-D649-498F-912D-EE99E0B6CF29}"/>
              </a:ext>
            </a:extLst>
          </p:cNvPr>
          <p:cNvSpPr>
            <a:spLocks noGrp="1"/>
          </p:cNvSpPr>
          <p:nvPr>
            <p:ph type="title"/>
          </p:nvPr>
        </p:nvSpPr>
        <p:spPr>
          <a:xfrm>
            <a:off x="677334" y="129701"/>
            <a:ext cx="8596668" cy="686937"/>
          </a:xfrm>
        </p:spPr>
        <p:txBody>
          <a:bodyPr/>
          <a:lstStyle/>
          <a:p>
            <a:r>
              <a:rPr lang="en-US" dirty="0"/>
              <a:t>Conclusion </a:t>
            </a:r>
            <a:endParaRPr lang="en-KE" dirty="0"/>
          </a:p>
        </p:txBody>
      </p:sp>
      <p:sp>
        <p:nvSpPr>
          <p:cNvPr id="3" name="Content Placeholder 2">
            <a:extLst>
              <a:ext uri="{FF2B5EF4-FFF2-40B4-BE49-F238E27FC236}">
                <a16:creationId xmlns:a16="http://schemas.microsoft.com/office/drawing/2014/main" id="{5FCE522B-03EC-4933-9059-0314E03B7DEC}"/>
              </a:ext>
            </a:extLst>
          </p:cNvPr>
          <p:cNvSpPr>
            <a:spLocks noGrp="1"/>
          </p:cNvSpPr>
          <p:nvPr>
            <p:ph idx="1"/>
          </p:nvPr>
        </p:nvSpPr>
        <p:spPr>
          <a:xfrm>
            <a:off x="677334" y="1078173"/>
            <a:ext cx="8596668" cy="5650126"/>
          </a:xfrm>
        </p:spPr>
        <p:txBody>
          <a:bodyPr>
            <a:noAutofit/>
          </a:bodyPr>
          <a:lstStyle/>
          <a:p>
            <a:pPr algn="l"/>
            <a:r>
              <a:rPr lang="en-US" sz="2000" b="0" i="0" dirty="0">
                <a:solidFill>
                  <a:srgbClr val="444444"/>
                </a:solidFill>
                <a:effectLst/>
                <a:latin typeface="+mj-lt"/>
              </a:rPr>
              <a:t>Any embryos that you do not use in your first IVF attempt can be frozen for later use. This will save you money if you undergo IVF a second or third time.</a:t>
            </a:r>
          </a:p>
          <a:p>
            <a:pPr algn="l"/>
            <a:r>
              <a:rPr lang="en-US" sz="2000" b="0" i="0" dirty="0">
                <a:solidFill>
                  <a:srgbClr val="444444"/>
                </a:solidFill>
                <a:effectLst/>
                <a:latin typeface="+mj-lt"/>
              </a:rPr>
              <a:t> If you do not want your leftover embryos, you may donate them to another infertile couple, or you and your partner can ask the clinic to destroy the embryos. </a:t>
            </a:r>
          </a:p>
          <a:p>
            <a:pPr algn="l"/>
            <a:r>
              <a:rPr lang="en-US" sz="2000" b="0" i="0" dirty="0">
                <a:solidFill>
                  <a:srgbClr val="444444"/>
                </a:solidFill>
                <a:effectLst/>
                <a:latin typeface="+mj-lt"/>
              </a:rPr>
              <a:t>Both you and your partner must agree before the clinic will destroy or donate your embryos.</a:t>
            </a:r>
          </a:p>
          <a:p>
            <a:pPr algn="l"/>
            <a:r>
              <a:rPr lang="en-US" sz="2000" b="0" i="0" dirty="0">
                <a:solidFill>
                  <a:srgbClr val="444444"/>
                </a:solidFill>
                <a:effectLst/>
                <a:latin typeface="+mj-lt"/>
              </a:rPr>
              <a:t>A woman's age is a major factor in the success of IVF for any couple. For instance, a woman who is under age 35 and undergoes IVF has a 39.6% chance of having a baby, while a woman over age 40 has an 11.5% chance.</a:t>
            </a:r>
          </a:p>
          <a:p>
            <a:pPr algn="l"/>
            <a:r>
              <a:rPr lang="en-US" sz="2000" b="0" i="0" dirty="0">
                <a:solidFill>
                  <a:srgbClr val="444444"/>
                </a:solidFill>
                <a:effectLst/>
                <a:latin typeface="+mj-lt"/>
              </a:rPr>
              <a:t> However, the CDC recently found that the success rate is increasing in every age group as the techniques are refined and doctors become more experienced.</a:t>
            </a:r>
          </a:p>
          <a:p>
            <a:endParaRPr lang="en-KE" sz="2000" dirty="0">
              <a:latin typeface="+mj-lt"/>
            </a:endParaRPr>
          </a:p>
        </p:txBody>
      </p:sp>
    </p:spTree>
    <p:extLst>
      <p:ext uri="{BB962C8B-B14F-4D97-AF65-F5344CB8AC3E}">
        <p14:creationId xmlns:p14="http://schemas.microsoft.com/office/powerpoint/2010/main" val="339272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B35E5ED-FC79-4898-ADD1-A23E839F9140}"/>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400"/>
              <a:t>Reference:</a:t>
            </a:r>
          </a:p>
        </p:txBody>
      </p:sp>
      <p:sp>
        <p:nvSpPr>
          <p:cNvPr id="3" name="Content Placeholder 2">
            <a:extLst>
              <a:ext uri="{FF2B5EF4-FFF2-40B4-BE49-F238E27FC236}">
                <a16:creationId xmlns:a16="http://schemas.microsoft.com/office/drawing/2014/main" id="{79D09131-FF26-4CED-B440-09F4F36CC48B}"/>
              </a:ext>
            </a:extLst>
          </p:cNvPr>
          <p:cNvSpPr>
            <a:spLocks noGrp="1"/>
          </p:cNvSpPr>
          <p:nvPr>
            <p:ph idx="1"/>
          </p:nvPr>
        </p:nvSpPr>
        <p:spPr>
          <a:xfrm>
            <a:off x="609600" y="5702709"/>
            <a:ext cx="10923638" cy="521109"/>
          </a:xfrm>
        </p:spPr>
        <p:txBody>
          <a:bodyPr vert="horz" lIns="91440" tIns="45720" rIns="91440" bIns="45720" rtlCol="0" anchor="t">
            <a:normAutofit/>
          </a:bodyPr>
          <a:lstStyle/>
          <a:p>
            <a:pPr marL="0" indent="0">
              <a:buNone/>
            </a:pPr>
            <a:r>
              <a:rPr lang="en-US">
                <a:solidFill>
                  <a:schemeClr val="tx1">
                    <a:lumMod val="50000"/>
                    <a:lumOff val="50000"/>
                  </a:schemeClr>
                </a:solidFill>
              </a:rPr>
              <a:t>https://www.mayoclinic.org/tests-procedures/in-vitro-fertilization/about/pac-20384716</a:t>
            </a:r>
          </a:p>
        </p:txBody>
      </p:sp>
      <p:sp>
        <p:nvSpPr>
          <p:cNvPr id="26" name="Rectangle 25">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descr="Magnifying glass on clear background">
            <a:extLst>
              <a:ext uri="{FF2B5EF4-FFF2-40B4-BE49-F238E27FC236}">
                <a16:creationId xmlns:a16="http://schemas.microsoft.com/office/drawing/2014/main" id="{680594A2-F7B1-410E-9C5A-EE801BDD7867}"/>
              </a:ext>
            </a:extLst>
          </p:cNvPr>
          <p:cNvPicPr>
            <a:picLocks noChangeAspect="1"/>
          </p:cNvPicPr>
          <p:nvPr/>
        </p:nvPicPr>
        <p:blipFill rotWithShape="1">
          <a:blip r:embed="rId2"/>
          <a:srcRect l="1298" r="3" b="3"/>
          <a:stretch/>
        </p:blipFill>
        <p:spPr>
          <a:xfrm>
            <a:off x="20" y="3"/>
            <a:ext cx="6050260" cy="4091667"/>
          </a:xfrm>
          <a:prstGeom prst="rect">
            <a:avLst/>
          </a:prstGeom>
        </p:spPr>
      </p:pic>
      <p:pic>
        <p:nvPicPr>
          <p:cNvPr id="4" name="Picture 5" descr="Text, whiteboard&#10;&#10;Description automatically generated">
            <a:extLst>
              <a:ext uri="{FF2B5EF4-FFF2-40B4-BE49-F238E27FC236}">
                <a16:creationId xmlns:a16="http://schemas.microsoft.com/office/drawing/2014/main" id="{3F6A80F3-BDD9-4AEE-BCAF-6E6B5C0FD58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14" r="-1" b="-1"/>
          <a:stretch/>
        </p:blipFill>
        <p:spPr>
          <a:xfrm>
            <a:off x="6141719" y="-683"/>
            <a:ext cx="6050280" cy="4092348"/>
          </a:xfrm>
          <a:prstGeom prst="rect">
            <a:avLst/>
          </a:prstGeom>
        </p:spPr>
      </p:pic>
      <p:sp>
        <p:nvSpPr>
          <p:cNvPr id="6" name="TextBox 5">
            <a:extLst>
              <a:ext uri="{FF2B5EF4-FFF2-40B4-BE49-F238E27FC236}">
                <a16:creationId xmlns:a16="http://schemas.microsoft.com/office/drawing/2014/main" id="{07CDEE8E-DDFF-4092-8200-D16833D84484}"/>
              </a:ext>
            </a:extLst>
          </p:cNvPr>
          <p:cNvSpPr txBox="1"/>
          <p:nvPr/>
        </p:nvSpPr>
        <p:spPr>
          <a:xfrm>
            <a:off x="9638095" y="3891610"/>
            <a:ext cx="25539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5155817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D4594C-B53F-47B4-9280-5CBD9556AEE9}"/>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How is it performed?</a:t>
            </a:r>
            <a:br>
              <a:rPr lang="en-US"/>
            </a:br>
            <a:endParaRPr lang="en-US">
              <a:solidFill>
                <a:srgbClr val="FFFFFF"/>
              </a:solidFill>
            </a:endParaRPr>
          </a:p>
        </p:txBody>
      </p:sp>
      <p:pic>
        <p:nvPicPr>
          <p:cNvPr id="4" name="Picture 5" descr="A picture containing indoor, wall, porcelain&#10;&#10;Description automatically generated">
            <a:extLst>
              <a:ext uri="{FF2B5EF4-FFF2-40B4-BE49-F238E27FC236}">
                <a16:creationId xmlns:a16="http://schemas.microsoft.com/office/drawing/2014/main" id="{DB47144F-8433-4C8A-9E58-D726A89B9B6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776" r="10704" b="1"/>
          <a:stretch/>
        </p:blipFill>
        <p:spPr>
          <a:xfrm>
            <a:off x="-4749" y="460157"/>
            <a:ext cx="7195059" cy="5167824"/>
          </a:xfrm>
          <a:prstGeom prst="rect">
            <a:avLst/>
          </a:prstGeom>
        </p:spPr>
      </p:pic>
      <p:sp>
        <p:nvSpPr>
          <p:cNvPr id="3" name="Content Placeholder 2">
            <a:extLst>
              <a:ext uri="{FF2B5EF4-FFF2-40B4-BE49-F238E27FC236}">
                <a16:creationId xmlns:a16="http://schemas.microsoft.com/office/drawing/2014/main" id="{5CA9B251-B5D6-4589-98F5-292798582C60}"/>
              </a:ext>
            </a:extLst>
          </p:cNvPr>
          <p:cNvSpPr>
            <a:spLocks noGrp="1"/>
          </p:cNvSpPr>
          <p:nvPr>
            <p:ph idx="1"/>
          </p:nvPr>
        </p:nvSpPr>
        <p:spPr>
          <a:xfrm>
            <a:off x="7181725" y="2111615"/>
            <a:ext cx="4512988" cy="4043652"/>
          </a:xfrm>
        </p:spPr>
        <p:txBody>
          <a:bodyPr vert="horz" lIns="91440" tIns="45720" rIns="91440" bIns="45720" rtlCol="0" anchor="t">
            <a:normAutofit/>
          </a:bodyPr>
          <a:lstStyle/>
          <a:p>
            <a:pPr marL="0" indent="0">
              <a:buNone/>
            </a:pPr>
            <a:r>
              <a:rPr lang="en-US" sz="3200" baseline="30000" dirty="0">
                <a:solidFill>
                  <a:srgbClr val="FFFFFF"/>
                </a:solidFill>
              </a:rPr>
              <a:t>In an IVF the egg( ova ) are surgically removed and are  then combined with the sperm in the laboratory to form a zygote. Afterwards the fertilized egg is placed back into the female's uterus which may develop into embryos .</a:t>
            </a:r>
          </a:p>
        </p:txBody>
      </p:sp>
      <p:sp>
        <p:nvSpPr>
          <p:cNvPr id="6" name="TextBox 5">
            <a:extLst>
              <a:ext uri="{FF2B5EF4-FFF2-40B4-BE49-F238E27FC236}">
                <a16:creationId xmlns:a16="http://schemas.microsoft.com/office/drawing/2014/main" id="{60DCFA1B-CE1A-4850-9392-F7F16342BA4E}"/>
              </a:ext>
            </a:extLst>
          </p:cNvPr>
          <p:cNvSpPr txBox="1"/>
          <p:nvPr/>
        </p:nvSpPr>
        <p:spPr>
          <a:xfrm>
            <a:off x="2060121" y="4653831"/>
            <a:ext cx="25539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67723249"/>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6EF4-0932-45D0-8F31-58796A29B289}"/>
              </a:ext>
            </a:extLst>
          </p:cNvPr>
          <p:cNvSpPr>
            <a:spLocks noGrp="1"/>
          </p:cNvSpPr>
          <p:nvPr>
            <p:ph type="title"/>
          </p:nvPr>
        </p:nvSpPr>
        <p:spPr>
          <a:xfrm>
            <a:off x="677334" y="609600"/>
            <a:ext cx="8596668" cy="523164"/>
          </a:xfrm>
        </p:spPr>
        <p:txBody>
          <a:bodyPr>
            <a:normAutofit fontScale="90000"/>
          </a:bodyPr>
          <a:lstStyle/>
          <a:p>
            <a:r>
              <a:rPr lang="en-US" dirty="0"/>
              <a:t>How to prepare IVF </a:t>
            </a:r>
            <a:endParaRPr lang="en-KE" dirty="0"/>
          </a:p>
        </p:txBody>
      </p:sp>
      <p:sp>
        <p:nvSpPr>
          <p:cNvPr id="3" name="Content Placeholder 2">
            <a:extLst>
              <a:ext uri="{FF2B5EF4-FFF2-40B4-BE49-F238E27FC236}">
                <a16:creationId xmlns:a16="http://schemas.microsoft.com/office/drawing/2014/main" id="{B668EC1B-4999-475A-8001-2584C7096444}"/>
              </a:ext>
            </a:extLst>
          </p:cNvPr>
          <p:cNvSpPr>
            <a:spLocks noGrp="1"/>
          </p:cNvSpPr>
          <p:nvPr>
            <p:ph idx="1"/>
          </p:nvPr>
        </p:nvSpPr>
        <p:spPr>
          <a:xfrm>
            <a:off x="472618" y="1284904"/>
            <a:ext cx="8596668" cy="5156839"/>
          </a:xfrm>
        </p:spPr>
        <p:txBody>
          <a:bodyPr>
            <a:noAutofit/>
          </a:bodyPr>
          <a:lstStyle/>
          <a:p>
            <a:pPr algn="l"/>
            <a:r>
              <a:rPr lang="en-US" sz="2000" b="0" i="0" dirty="0">
                <a:solidFill>
                  <a:srgbClr val="231F20"/>
                </a:solidFill>
                <a:effectLst/>
                <a:latin typeface="+mj-lt"/>
              </a:rPr>
              <a:t>Before beginning IVF, women will first undergo ovarian reserve testing. This involves taking a blood sample and testing it for the level of follicle stimulating hormone (FSH). The results of this test will give your doctor information about the size and quality of your eggs.</a:t>
            </a:r>
          </a:p>
          <a:p>
            <a:pPr algn="l"/>
            <a:r>
              <a:rPr lang="en-US" sz="2000" b="0" i="0" dirty="0">
                <a:solidFill>
                  <a:srgbClr val="231F20"/>
                </a:solidFill>
                <a:effectLst/>
                <a:latin typeface="+mj-lt"/>
              </a:rPr>
              <a:t>Your doctor will also examine your uterus. This may involve doing an ultrasound</a:t>
            </a:r>
            <a:r>
              <a:rPr lang="en-US" sz="2000" b="1" i="0" dirty="0">
                <a:solidFill>
                  <a:srgbClr val="231F20"/>
                </a:solidFill>
                <a:effectLst/>
                <a:latin typeface="+mj-lt"/>
              </a:rPr>
              <a:t>, </a:t>
            </a:r>
            <a:r>
              <a:rPr lang="en-US" sz="2000" b="0" i="0" dirty="0">
                <a:solidFill>
                  <a:srgbClr val="231F20"/>
                </a:solidFill>
                <a:effectLst/>
                <a:latin typeface="+mj-lt"/>
              </a:rPr>
              <a:t>which uses high-frequency sound waves to create an image of your uterus. Your doctor may also insert a scope through your vagina and into your uterus. These tests can reveal the health of your uterus and help the doctor determine the best way to implant the embryos.</a:t>
            </a:r>
          </a:p>
          <a:p>
            <a:pPr algn="l"/>
            <a:r>
              <a:rPr lang="en-US" sz="2000" b="0" i="0" dirty="0">
                <a:solidFill>
                  <a:srgbClr val="231F20"/>
                </a:solidFill>
                <a:effectLst/>
                <a:latin typeface="+mj-lt"/>
              </a:rPr>
              <a:t>Men will need to have sperm testing. This involves giving a semen sample, which a lab will analyze for the number, size, and shape of the sperm. If the sperm are weak or damaged, a procedure called intracytoplasmic sperm injection (ICSI) may be necessary. During ICSI, a technician injects sperm directly into the egg. ICSI can be part of the IVF process.</a:t>
            </a:r>
          </a:p>
          <a:p>
            <a:pPr marL="0" indent="0">
              <a:buNone/>
            </a:pPr>
            <a:endParaRPr lang="en-KE" sz="2000" dirty="0">
              <a:latin typeface="+mj-lt"/>
            </a:endParaRPr>
          </a:p>
        </p:txBody>
      </p:sp>
    </p:spTree>
    <p:extLst>
      <p:ext uri="{BB962C8B-B14F-4D97-AF65-F5344CB8AC3E}">
        <p14:creationId xmlns:p14="http://schemas.microsoft.com/office/powerpoint/2010/main" val="243045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D330-D6DA-4D17-9AAE-FB2F7F22A46E}"/>
              </a:ext>
            </a:extLst>
          </p:cNvPr>
          <p:cNvSpPr>
            <a:spLocks noGrp="1"/>
          </p:cNvSpPr>
          <p:nvPr>
            <p:ph type="title"/>
          </p:nvPr>
        </p:nvSpPr>
        <p:spPr>
          <a:xfrm>
            <a:off x="677334" y="609600"/>
            <a:ext cx="8596668" cy="700585"/>
          </a:xfrm>
        </p:spPr>
        <p:txBody>
          <a:bodyPr/>
          <a:lstStyle/>
          <a:p>
            <a:r>
              <a:rPr lang="en-US" dirty="0"/>
              <a:t>Steps involved in IVF</a:t>
            </a:r>
            <a:endParaRPr lang="en-KE" dirty="0"/>
          </a:p>
        </p:txBody>
      </p:sp>
      <p:sp>
        <p:nvSpPr>
          <p:cNvPr id="3" name="Content Placeholder 2">
            <a:extLst>
              <a:ext uri="{FF2B5EF4-FFF2-40B4-BE49-F238E27FC236}">
                <a16:creationId xmlns:a16="http://schemas.microsoft.com/office/drawing/2014/main" id="{1F3C19B4-1726-450E-AC7D-BD0C70A13B11}"/>
              </a:ext>
            </a:extLst>
          </p:cNvPr>
          <p:cNvSpPr>
            <a:spLocks noGrp="1"/>
          </p:cNvSpPr>
          <p:nvPr>
            <p:ph idx="1"/>
          </p:nvPr>
        </p:nvSpPr>
        <p:spPr>
          <a:xfrm>
            <a:off x="677334" y="1310185"/>
            <a:ext cx="8596668" cy="5227093"/>
          </a:xfrm>
        </p:spPr>
        <p:txBody>
          <a:bodyPr>
            <a:noAutofit/>
          </a:bodyPr>
          <a:lstStyle/>
          <a:p>
            <a:pPr algn="l">
              <a:buFont typeface="Wingdings" panose="05000000000000000000" pitchFamily="2" charset="2"/>
              <a:buChar char="Ø"/>
            </a:pPr>
            <a:r>
              <a:rPr lang="fr-FR" sz="2000" b="1" i="0" dirty="0">
                <a:solidFill>
                  <a:srgbClr val="231F20"/>
                </a:solidFill>
                <a:effectLst/>
                <a:latin typeface="+mj-lt"/>
              </a:rPr>
              <a:t>Stimulation</a:t>
            </a:r>
            <a:r>
              <a:rPr lang="fr-FR" sz="2000" b="0" i="0" dirty="0">
                <a:solidFill>
                  <a:srgbClr val="231F20"/>
                </a:solidFill>
                <a:effectLst/>
                <a:latin typeface="+mj-lt"/>
              </a:rPr>
              <a:t>. </a:t>
            </a:r>
            <a:r>
              <a:rPr lang="en-US" sz="2000" b="0" i="0" dirty="0">
                <a:solidFill>
                  <a:srgbClr val="231F20"/>
                </a:solidFill>
                <a:effectLst/>
                <a:latin typeface="+mj-lt"/>
              </a:rPr>
              <a:t>A woman normally produces one egg during each menstrual cycle.</a:t>
            </a:r>
            <a:endParaRPr lang="fr-FR" sz="2000" b="0" i="0" dirty="0">
              <a:solidFill>
                <a:srgbClr val="231F20"/>
              </a:solidFill>
              <a:effectLst/>
              <a:latin typeface="+mj-lt"/>
            </a:endParaRPr>
          </a:p>
          <a:p>
            <a:pPr algn="l">
              <a:buFont typeface="Wingdings" panose="05000000000000000000" pitchFamily="2" charset="2"/>
              <a:buChar char="Ø"/>
            </a:pPr>
            <a:r>
              <a:rPr lang="fr-FR" sz="2000" b="1" i="0" dirty="0">
                <a:solidFill>
                  <a:srgbClr val="231F20"/>
                </a:solidFill>
                <a:effectLst/>
                <a:latin typeface="+mj-lt"/>
              </a:rPr>
              <a:t>Egg retrieval</a:t>
            </a:r>
            <a:r>
              <a:rPr lang="fr-FR" sz="2000" b="0" i="0" dirty="0">
                <a:solidFill>
                  <a:srgbClr val="231F20"/>
                </a:solidFill>
                <a:effectLst/>
                <a:latin typeface="+mj-lt"/>
              </a:rPr>
              <a:t>. </a:t>
            </a:r>
            <a:r>
              <a:rPr lang="en-US" sz="2000" b="0" i="0" dirty="0">
                <a:solidFill>
                  <a:srgbClr val="231F20"/>
                </a:solidFill>
                <a:effectLst/>
                <a:latin typeface="+mj-lt"/>
              </a:rPr>
              <a:t>It’s a surgical procedure performed with anesthesia,</a:t>
            </a:r>
            <a:endParaRPr lang="fr-FR" sz="2000" dirty="0">
              <a:solidFill>
                <a:srgbClr val="231F20"/>
              </a:solidFill>
              <a:latin typeface="+mj-lt"/>
            </a:endParaRPr>
          </a:p>
          <a:p>
            <a:pPr algn="l">
              <a:buFont typeface="Wingdings" panose="05000000000000000000" pitchFamily="2" charset="2"/>
              <a:buChar char="Ø"/>
            </a:pPr>
            <a:r>
              <a:rPr lang="fr-FR" sz="2000" b="1" i="0" dirty="0">
                <a:solidFill>
                  <a:srgbClr val="231F20"/>
                </a:solidFill>
                <a:effectLst/>
                <a:latin typeface="+mj-lt"/>
              </a:rPr>
              <a:t>Insemination. </a:t>
            </a:r>
            <a:r>
              <a:rPr lang="en-US" sz="2000" b="0" i="0" dirty="0">
                <a:solidFill>
                  <a:srgbClr val="231F20"/>
                </a:solidFill>
                <a:effectLst/>
                <a:latin typeface="+mj-lt"/>
              </a:rPr>
              <a:t>The male partner will now need to give a semen sample. Then a technician will mix the sperm with the eggs in a petri dish.</a:t>
            </a:r>
            <a:endParaRPr lang="fr-FR" sz="2000" dirty="0">
              <a:solidFill>
                <a:srgbClr val="231F20"/>
              </a:solidFill>
              <a:latin typeface="+mj-lt"/>
            </a:endParaRPr>
          </a:p>
          <a:p>
            <a:pPr algn="l">
              <a:buFont typeface="Wingdings" panose="05000000000000000000" pitchFamily="2" charset="2"/>
              <a:buChar char="Ø"/>
            </a:pPr>
            <a:r>
              <a:rPr lang="fr-FR" sz="2000" b="1" i="0" dirty="0">
                <a:solidFill>
                  <a:srgbClr val="231F20"/>
                </a:solidFill>
                <a:effectLst/>
                <a:latin typeface="+mj-lt"/>
              </a:rPr>
              <a:t>Embryo culture</a:t>
            </a:r>
            <a:r>
              <a:rPr lang="fr-FR" sz="2000" b="0" i="0" dirty="0">
                <a:solidFill>
                  <a:srgbClr val="231F20"/>
                </a:solidFill>
                <a:effectLst/>
                <a:latin typeface="+mj-lt"/>
              </a:rPr>
              <a:t>. </a:t>
            </a:r>
            <a:r>
              <a:rPr lang="en-US" sz="2000" dirty="0">
                <a:solidFill>
                  <a:srgbClr val="231F20"/>
                </a:solidFill>
                <a:latin typeface="+mj-lt"/>
              </a:rPr>
              <a:t>The </a:t>
            </a:r>
            <a:r>
              <a:rPr lang="en-US" sz="2000" b="0" i="0" dirty="0">
                <a:solidFill>
                  <a:srgbClr val="231F20"/>
                </a:solidFill>
                <a:effectLst/>
                <a:latin typeface="+mj-lt"/>
              </a:rPr>
              <a:t>doctor will monitor the fertilized eggs to ensure that they’re dividing and developing. The embryos may undergo testing for genetic conditions at this time.</a:t>
            </a:r>
            <a:endParaRPr lang="fr-FR" sz="2000" b="0" i="0" dirty="0">
              <a:solidFill>
                <a:srgbClr val="231F20"/>
              </a:solidFill>
              <a:effectLst/>
              <a:latin typeface="+mj-lt"/>
            </a:endParaRPr>
          </a:p>
          <a:p>
            <a:pPr algn="l">
              <a:buFont typeface="Wingdings" panose="05000000000000000000" pitchFamily="2" charset="2"/>
              <a:buChar char="Ø"/>
            </a:pPr>
            <a:r>
              <a:rPr lang="fr-FR" sz="2000" b="1" i="0" dirty="0">
                <a:solidFill>
                  <a:srgbClr val="231F20"/>
                </a:solidFill>
                <a:effectLst/>
                <a:latin typeface="+mj-lt"/>
              </a:rPr>
              <a:t>Transfer</a:t>
            </a:r>
            <a:r>
              <a:rPr lang="fr-FR" sz="2000" b="0" i="0" dirty="0">
                <a:solidFill>
                  <a:srgbClr val="231F20"/>
                </a:solidFill>
                <a:effectLst/>
                <a:latin typeface="+mj-lt"/>
              </a:rPr>
              <a:t>. </a:t>
            </a:r>
            <a:r>
              <a:rPr lang="en-US" sz="2000" b="0" i="0" dirty="0">
                <a:solidFill>
                  <a:srgbClr val="231F20"/>
                </a:solidFill>
                <a:effectLst/>
                <a:latin typeface="+mj-lt"/>
              </a:rPr>
              <a:t>When the embryos are big enough, they can be implanted. This normally occurs three to five days after fertilization. Implantation involves inserting a thin tube called a catheter inserted into your vagina, past your cervix, and into your uterus. Your doctor then releases the embryo into your uterus.</a:t>
            </a:r>
            <a:endParaRPr lang="fr-FR" sz="2000" b="0" i="0" dirty="0">
              <a:solidFill>
                <a:srgbClr val="231F20"/>
              </a:solidFill>
              <a:effectLst/>
              <a:latin typeface="+mj-lt"/>
            </a:endParaRPr>
          </a:p>
          <a:p>
            <a:endParaRPr lang="en-KE" sz="2000" dirty="0">
              <a:latin typeface="+mj-lt"/>
            </a:endParaRPr>
          </a:p>
        </p:txBody>
      </p:sp>
    </p:spTree>
    <p:extLst>
      <p:ext uri="{BB962C8B-B14F-4D97-AF65-F5344CB8AC3E}">
        <p14:creationId xmlns:p14="http://schemas.microsoft.com/office/powerpoint/2010/main" val="122639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Graph on document with pen">
            <a:extLst>
              <a:ext uri="{FF2B5EF4-FFF2-40B4-BE49-F238E27FC236}">
                <a16:creationId xmlns:a16="http://schemas.microsoft.com/office/drawing/2014/main" id="{322C0A24-C909-421A-9A6A-B4DF498A77C9}"/>
              </a:ext>
            </a:extLst>
          </p:cNvPr>
          <p:cNvPicPr>
            <a:picLocks noChangeAspect="1"/>
          </p:cNvPicPr>
          <p:nvPr/>
        </p:nvPicPr>
        <p:blipFill rotWithShape="1">
          <a:blip r:embed="rId2"/>
          <a:srcRect l="11403" r="2" b="2"/>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D2D68C3F-1F47-4092-94E5-4B06DB56F83D}"/>
              </a:ext>
            </a:extLst>
          </p:cNvPr>
          <p:cNvSpPr>
            <a:spLocks noGrp="1"/>
          </p:cNvSpPr>
          <p:nvPr>
            <p:ph type="title"/>
          </p:nvPr>
        </p:nvSpPr>
        <p:spPr>
          <a:xfrm>
            <a:off x="4159225" y="609600"/>
            <a:ext cx="5114776" cy="1320800"/>
          </a:xfrm>
        </p:spPr>
        <p:txBody>
          <a:bodyPr vert="horz" lIns="91440" tIns="45720" rIns="91440" bIns="45720" rtlCol="0">
            <a:normAutofit/>
          </a:bodyPr>
          <a:lstStyle/>
          <a:p>
            <a:pPr>
              <a:lnSpc>
                <a:spcPct val="90000"/>
              </a:lnSpc>
            </a:pPr>
            <a:r>
              <a:rPr lang="en-US" sz="3100"/>
              <a:t>The risk of this procedure. Does it work all the time?</a:t>
            </a:r>
          </a:p>
        </p:txBody>
      </p:sp>
      <p:pic>
        <p:nvPicPr>
          <p:cNvPr id="36" name="Picture 4" descr="Stethoscope">
            <a:extLst>
              <a:ext uri="{FF2B5EF4-FFF2-40B4-BE49-F238E27FC236}">
                <a16:creationId xmlns:a16="http://schemas.microsoft.com/office/drawing/2014/main" id="{5B77693A-FBF7-44D4-8F5B-116C553CEA7B}"/>
              </a:ext>
            </a:extLst>
          </p:cNvPr>
          <p:cNvPicPr>
            <a:picLocks noChangeAspect="1"/>
          </p:cNvPicPr>
          <p:nvPr/>
        </p:nvPicPr>
        <p:blipFill rotWithShape="1">
          <a:blip r:embed="rId3"/>
          <a:srcRect l="22566" r="9024" b="2"/>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43" name="Straight Connector 42">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3ED99C2-C1A4-45E4-BC31-F055AF59BE73}"/>
              </a:ext>
            </a:extLst>
          </p:cNvPr>
          <p:cNvSpPr>
            <a:spLocks noGrp="1"/>
          </p:cNvSpPr>
          <p:nvPr>
            <p:ph idx="1"/>
          </p:nvPr>
        </p:nvSpPr>
        <p:spPr>
          <a:xfrm>
            <a:off x="4159225" y="2160589"/>
            <a:ext cx="5114776" cy="3880773"/>
          </a:xfrm>
        </p:spPr>
        <p:txBody>
          <a:bodyPr vert="horz" lIns="91440" tIns="45720" rIns="91440" bIns="45720" rtlCol="0" anchor="t">
            <a:noAutofit/>
          </a:bodyPr>
          <a:lstStyle/>
          <a:p>
            <a:pPr marL="0" indent="0" algn="just">
              <a:buNone/>
            </a:pPr>
            <a:r>
              <a:rPr lang="en-US" sz="2800" b="1" dirty="0">
                <a:solidFill>
                  <a:schemeClr val="accent2"/>
                </a:solidFill>
              </a:rPr>
              <a:t>Nowadays, IVF is a routine procedure so the risk for the health is considered minimal.</a:t>
            </a:r>
            <a:endParaRPr lang="en-US" sz="2800" dirty="0">
              <a:solidFill>
                <a:schemeClr val="accent2"/>
              </a:solidFill>
            </a:endParaRPr>
          </a:p>
          <a:p>
            <a:pPr marL="0" indent="0" algn="just">
              <a:buNone/>
            </a:pPr>
            <a:r>
              <a:rPr lang="en-US" sz="2800" b="1" dirty="0">
                <a:solidFill>
                  <a:schemeClr val="accent2"/>
                </a:solidFill>
              </a:rPr>
              <a:t>Regarding the case of success, the age of the future mom plays a large role. In cases of young mom it may require to repeat the procedure 2 or 3 times .</a:t>
            </a:r>
          </a:p>
        </p:txBody>
      </p:sp>
    </p:spTree>
    <p:extLst>
      <p:ext uri="{BB962C8B-B14F-4D97-AF65-F5344CB8AC3E}">
        <p14:creationId xmlns:p14="http://schemas.microsoft.com/office/powerpoint/2010/main" val="17345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A8EF-7BF2-4D3C-95F6-2935F7731A71}"/>
              </a:ext>
            </a:extLst>
          </p:cNvPr>
          <p:cNvSpPr>
            <a:spLocks noGrp="1"/>
          </p:cNvSpPr>
          <p:nvPr>
            <p:ph type="title"/>
          </p:nvPr>
        </p:nvSpPr>
        <p:spPr>
          <a:xfrm>
            <a:off x="677334" y="102358"/>
            <a:ext cx="8596668" cy="539087"/>
          </a:xfrm>
        </p:spPr>
        <p:txBody>
          <a:bodyPr>
            <a:normAutofit fontScale="90000"/>
          </a:bodyPr>
          <a:lstStyle/>
          <a:p>
            <a:r>
              <a:rPr lang="en-US" dirty="0"/>
              <a:t>Why is IVF done?</a:t>
            </a:r>
          </a:p>
        </p:txBody>
      </p:sp>
      <p:sp>
        <p:nvSpPr>
          <p:cNvPr id="3" name="Content Placeholder 2">
            <a:extLst>
              <a:ext uri="{FF2B5EF4-FFF2-40B4-BE49-F238E27FC236}">
                <a16:creationId xmlns:a16="http://schemas.microsoft.com/office/drawing/2014/main" id="{C1C8A55D-DE10-4768-BB11-2513101DDD88}"/>
              </a:ext>
            </a:extLst>
          </p:cNvPr>
          <p:cNvSpPr>
            <a:spLocks noGrp="1"/>
          </p:cNvSpPr>
          <p:nvPr>
            <p:ph idx="1"/>
          </p:nvPr>
        </p:nvSpPr>
        <p:spPr>
          <a:xfrm>
            <a:off x="677334" y="641445"/>
            <a:ext cx="8596668" cy="5895833"/>
          </a:xfrm>
        </p:spPr>
        <p:txBody>
          <a:bodyPr vert="horz" lIns="91440" tIns="45720" rIns="91440" bIns="45720" rtlCol="0" anchor="t">
            <a:noAutofit/>
          </a:bodyPr>
          <a:lstStyle/>
          <a:p>
            <a:r>
              <a:rPr lang="en-US" sz="2000" dirty="0">
                <a:latin typeface="+mj-lt"/>
                <a:ea typeface="+mn-lt"/>
                <a:cs typeface="+mn-lt"/>
              </a:rPr>
              <a:t>In vitro fertilization (IVF) is a treatment for infertility or genetic problems.</a:t>
            </a:r>
          </a:p>
          <a:p>
            <a:r>
              <a:rPr lang="en-US" sz="2000" b="1" dirty="0">
                <a:latin typeface="+mj-lt"/>
                <a:ea typeface="+mn-lt"/>
                <a:cs typeface="+mn-lt"/>
              </a:rPr>
              <a:t>Fallopian tube damage or blockage</a:t>
            </a:r>
            <a:r>
              <a:rPr lang="en-US" sz="2000" dirty="0">
                <a:latin typeface="+mj-lt"/>
                <a:ea typeface="+mn-lt"/>
                <a:cs typeface="+mn-lt"/>
              </a:rPr>
              <a:t>: Makes difficult for the egg to be fertilized or for an embryo to travel to the uterus.</a:t>
            </a:r>
          </a:p>
          <a:p>
            <a:r>
              <a:rPr lang="en-US" sz="2000" dirty="0">
                <a:latin typeface="+mj-lt"/>
              </a:rPr>
              <a:t> </a:t>
            </a:r>
            <a:r>
              <a:rPr lang="en-US" sz="2000" b="1" dirty="0">
                <a:latin typeface="+mj-lt"/>
                <a:ea typeface="+mn-lt"/>
                <a:cs typeface="+mn-lt"/>
              </a:rPr>
              <a:t>Ovulation disorders.</a:t>
            </a:r>
            <a:r>
              <a:rPr lang="en-US" sz="2000" dirty="0">
                <a:latin typeface="+mj-lt"/>
                <a:ea typeface="+mn-lt"/>
                <a:cs typeface="+mn-lt"/>
              </a:rPr>
              <a:t> If ovulation is infrequent or absent, fewer eggs are available for fertilization.</a:t>
            </a:r>
            <a:endParaRPr lang="en-US" sz="2000" dirty="0">
              <a:latin typeface="+mj-lt"/>
            </a:endParaRPr>
          </a:p>
          <a:p>
            <a:r>
              <a:rPr lang="en-US" sz="2000" b="1" dirty="0">
                <a:latin typeface="+mj-lt"/>
                <a:ea typeface="+mn-lt"/>
                <a:cs typeface="+mn-lt"/>
              </a:rPr>
              <a:t>Endometriosis.</a:t>
            </a:r>
            <a:r>
              <a:rPr lang="en-US" sz="2000" dirty="0">
                <a:latin typeface="+mj-lt"/>
                <a:ea typeface="+mn-lt"/>
                <a:cs typeface="+mn-lt"/>
              </a:rPr>
              <a:t> Endometriosis occurs when the uterine tissue implants and grows outside of the uterus — often affecting the function of the ovaries, uterus and fallopian tubes.</a:t>
            </a:r>
            <a:endParaRPr lang="en-US" sz="2000" dirty="0">
              <a:latin typeface="+mj-lt"/>
            </a:endParaRPr>
          </a:p>
          <a:p>
            <a:br>
              <a:rPr lang="en-US" sz="2000" dirty="0">
                <a:latin typeface="+mj-lt"/>
              </a:rPr>
            </a:br>
            <a:r>
              <a:rPr lang="en-US" sz="2000" b="1" dirty="0">
                <a:latin typeface="+mj-lt"/>
                <a:ea typeface="+mn-lt"/>
                <a:cs typeface="+mn-lt"/>
              </a:rPr>
              <a:t>Uterine fibroids.</a:t>
            </a:r>
            <a:r>
              <a:rPr lang="en-US" sz="2000" dirty="0">
                <a:latin typeface="+mj-lt"/>
                <a:ea typeface="+mn-lt"/>
                <a:cs typeface="+mn-lt"/>
              </a:rPr>
              <a:t> Fibroids are benign tumors in the wall of the uterus and are common in women in their 30s and 40s. Fibroids can interfere with implantation of the fertilized egg.</a:t>
            </a:r>
            <a:endParaRPr lang="en-US" sz="2000" dirty="0">
              <a:latin typeface="+mj-lt"/>
            </a:endParaRPr>
          </a:p>
          <a:p>
            <a:r>
              <a:rPr lang="en-US" sz="2000" b="1" i="0" dirty="0">
                <a:solidFill>
                  <a:srgbClr val="231F20"/>
                </a:solidFill>
                <a:effectLst/>
                <a:latin typeface="+mj-lt"/>
              </a:rPr>
              <a:t>reduced fertility</a:t>
            </a:r>
            <a:r>
              <a:rPr lang="en-US" sz="2000" i="0" dirty="0">
                <a:solidFill>
                  <a:srgbClr val="231F20"/>
                </a:solidFill>
                <a:effectLst/>
                <a:latin typeface="+mj-lt"/>
              </a:rPr>
              <a:t> in women over the age of 40.</a:t>
            </a:r>
          </a:p>
          <a:p>
            <a:r>
              <a:rPr lang="en-US" sz="2000" b="1" i="0" dirty="0">
                <a:solidFill>
                  <a:srgbClr val="231F20"/>
                </a:solidFill>
                <a:effectLst/>
                <a:latin typeface="+mj-lt"/>
              </a:rPr>
              <a:t>male infertility</a:t>
            </a:r>
            <a:r>
              <a:rPr lang="en-US" sz="2000" b="0" i="0" dirty="0">
                <a:solidFill>
                  <a:srgbClr val="231F20"/>
                </a:solidFill>
                <a:effectLst/>
                <a:latin typeface="+mj-lt"/>
              </a:rPr>
              <a:t>, such as low sperm count or abnormalities in sperm shape.</a:t>
            </a:r>
            <a:endParaRPr lang="en-US" sz="2000" b="1" i="0" dirty="0">
              <a:solidFill>
                <a:srgbClr val="231F20"/>
              </a:solidFill>
              <a:effectLst/>
              <a:latin typeface="+mj-lt"/>
            </a:endParaRPr>
          </a:p>
          <a:p>
            <a:pPr marL="0" indent="0">
              <a:buNone/>
            </a:pPr>
            <a:br>
              <a:rPr lang="en-US" sz="2000" dirty="0">
                <a:latin typeface="+mj-lt"/>
              </a:rPr>
            </a:br>
            <a:br>
              <a:rPr lang="en-US" sz="2000" dirty="0">
                <a:latin typeface="+mj-lt"/>
              </a:rPr>
            </a:br>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88326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22B1B-CADF-4BAB-81BA-9CEE8FD8F0CA}"/>
              </a:ext>
            </a:extLst>
          </p:cNvPr>
          <p:cNvSpPr>
            <a:spLocks noGrp="1"/>
          </p:cNvSpPr>
          <p:nvPr>
            <p:ph idx="1"/>
          </p:nvPr>
        </p:nvSpPr>
        <p:spPr>
          <a:xfrm>
            <a:off x="855278" y="1473958"/>
            <a:ext cx="10402343" cy="3877975"/>
          </a:xfrm>
        </p:spPr>
        <p:txBody>
          <a:bodyPr vert="horz" lIns="91440" tIns="45720" rIns="91440" bIns="45720" rtlCol="0" anchor="t">
            <a:noAutofit/>
          </a:bodyPr>
          <a:lstStyle/>
          <a:p>
            <a:pPr>
              <a:lnSpc>
                <a:spcPct val="90000"/>
              </a:lnSpc>
            </a:pPr>
            <a:r>
              <a:rPr lang="en-US" sz="3200" b="1" baseline="30000" dirty="0">
                <a:ea typeface="+mn-lt"/>
                <a:cs typeface="+mn-lt"/>
              </a:rPr>
              <a:t>Impaired sperm production or function.</a:t>
            </a:r>
            <a:r>
              <a:rPr lang="en-US" sz="3200" baseline="30000" dirty="0">
                <a:ea typeface="+mn-lt"/>
                <a:cs typeface="+mn-lt"/>
              </a:rPr>
              <a:t> Below-average sperm concentration, weak movement of sperm (poor mobility), or abnormalities in sperm size and shape can make it difficult for sperm to fertilize an egg.</a:t>
            </a:r>
          </a:p>
          <a:p>
            <a:pPr>
              <a:lnSpc>
                <a:spcPct val="90000"/>
              </a:lnSpc>
            </a:pPr>
            <a:r>
              <a:rPr lang="en-US" sz="3200" b="1" baseline="30000" dirty="0">
                <a:ea typeface="+mn-lt"/>
                <a:cs typeface="+mn-lt"/>
              </a:rPr>
              <a:t>A genetic disorder.</a:t>
            </a:r>
            <a:r>
              <a:rPr lang="en-US" sz="3200" baseline="30000" dirty="0">
                <a:ea typeface="+mn-lt"/>
                <a:cs typeface="+mn-lt"/>
              </a:rPr>
              <a:t> Concern for possible genetic defects can be treated through a procedure that involves IVF. After the eggs are harvested and fertilized, they're screened for certain genetic problems, although not all genetic problems can be found. Embryos that don't contain identified problems can be transferred to the uterus.</a:t>
            </a:r>
            <a:endParaRPr lang="en-US" sz="3200" baseline="30000" dirty="0"/>
          </a:p>
          <a:p>
            <a:pPr>
              <a:lnSpc>
                <a:spcPct val="90000"/>
              </a:lnSpc>
            </a:pPr>
            <a:r>
              <a:rPr lang="en-US" sz="3200" baseline="30000" dirty="0">
                <a:ea typeface="+mn-lt"/>
                <a:cs typeface="+mn-lt"/>
              </a:rPr>
              <a:t>Women who don't have a functional uterus or for whom pregnancy poses a serious health risk might choose IVF using another person to carry the pregnancy (gestational carrier). In this case, the woman's eggs are fertilized with sperm, but the resulting embryos are placed in the gestational carrier's uterus.</a:t>
            </a:r>
            <a:br>
              <a:rPr lang="en-US" sz="3200" baseline="30000" dirty="0"/>
            </a:br>
            <a:endParaRPr lang="en-US" sz="3200" baseline="30000" dirty="0"/>
          </a:p>
        </p:txBody>
      </p:sp>
      <p:sp>
        <p:nvSpPr>
          <p:cNvPr id="28" name="Isosceles Triangle 2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D0006C1D-CA35-4A1B-A863-A6ED6064DF38}"/>
              </a:ext>
            </a:extLst>
          </p:cNvPr>
          <p:cNvSpPr>
            <a:spLocks noGrp="1"/>
          </p:cNvSpPr>
          <p:nvPr>
            <p:ph type="title"/>
          </p:nvPr>
        </p:nvSpPr>
        <p:spPr>
          <a:xfrm>
            <a:off x="677334" y="354842"/>
            <a:ext cx="8596668" cy="573206"/>
          </a:xfrm>
        </p:spPr>
        <p:txBody>
          <a:bodyPr>
            <a:normAutofit fontScale="90000"/>
          </a:bodyPr>
          <a:lstStyle/>
          <a:p>
            <a:r>
              <a:rPr lang="en-US" dirty="0"/>
              <a:t>                                contd.</a:t>
            </a:r>
            <a:endParaRPr lang="en-KE" dirty="0"/>
          </a:p>
        </p:txBody>
      </p:sp>
    </p:spTree>
    <p:extLst>
      <p:ext uri="{BB962C8B-B14F-4D97-AF65-F5344CB8AC3E}">
        <p14:creationId xmlns:p14="http://schemas.microsoft.com/office/powerpoint/2010/main" val="199256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CAD1-0F17-4350-AD0F-A195A8488AA6}"/>
              </a:ext>
            </a:extLst>
          </p:cNvPr>
          <p:cNvSpPr>
            <a:spLocks noGrp="1"/>
          </p:cNvSpPr>
          <p:nvPr>
            <p:ph type="title"/>
          </p:nvPr>
        </p:nvSpPr>
        <p:spPr>
          <a:xfrm>
            <a:off x="677334" y="268406"/>
            <a:ext cx="8596668" cy="755176"/>
          </a:xfrm>
        </p:spPr>
        <p:txBody>
          <a:bodyPr/>
          <a:lstStyle/>
          <a:p>
            <a:r>
              <a:rPr lang="en-US" dirty="0"/>
              <a:t>Factors to consider when performing IVF.</a:t>
            </a:r>
            <a:endParaRPr lang="en-KE" dirty="0"/>
          </a:p>
        </p:txBody>
      </p:sp>
      <p:sp>
        <p:nvSpPr>
          <p:cNvPr id="3" name="Content Placeholder 2">
            <a:extLst>
              <a:ext uri="{FF2B5EF4-FFF2-40B4-BE49-F238E27FC236}">
                <a16:creationId xmlns:a16="http://schemas.microsoft.com/office/drawing/2014/main" id="{DBA4F139-F065-4B5B-8944-5592C1FE39AA}"/>
              </a:ext>
            </a:extLst>
          </p:cNvPr>
          <p:cNvSpPr>
            <a:spLocks noGrp="1"/>
          </p:cNvSpPr>
          <p:nvPr>
            <p:ph idx="1"/>
          </p:nvPr>
        </p:nvSpPr>
        <p:spPr>
          <a:xfrm>
            <a:off x="685217" y="1205245"/>
            <a:ext cx="8596668" cy="5209203"/>
          </a:xfrm>
        </p:spPr>
        <p:txBody>
          <a:bodyPr>
            <a:normAutofit/>
          </a:bodyPr>
          <a:lstStyle/>
          <a:p>
            <a:pPr algn="l">
              <a:buFont typeface="Wingdings" panose="05000000000000000000" pitchFamily="2" charset="2"/>
              <a:buChar char="Ø"/>
            </a:pPr>
            <a:r>
              <a:rPr lang="en-US" sz="2400" b="0" i="0" dirty="0">
                <a:solidFill>
                  <a:srgbClr val="231F20"/>
                </a:solidFill>
                <a:effectLst/>
                <a:latin typeface="+mj-lt"/>
              </a:rPr>
              <a:t>What will you do with any unused embryos?</a:t>
            </a:r>
          </a:p>
          <a:p>
            <a:pPr algn="l">
              <a:buFont typeface="Wingdings" panose="05000000000000000000" pitchFamily="2" charset="2"/>
              <a:buChar char="Ø"/>
            </a:pPr>
            <a:r>
              <a:rPr lang="en-US" sz="2400" b="0" i="0" dirty="0">
                <a:solidFill>
                  <a:srgbClr val="231F20"/>
                </a:solidFill>
                <a:effectLst/>
                <a:latin typeface="+mj-lt"/>
              </a:rPr>
              <a:t>How many embryos do you wish to transfer? The more embryos transferred, the higher the risk of a multiple pregnancy. Most doctors won’t transfer more than two embryos.</a:t>
            </a:r>
          </a:p>
          <a:p>
            <a:pPr algn="l">
              <a:buFont typeface="Wingdings" panose="05000000000000000000" pitchFamily="2" charset="2"/>
              <a:buChar char="Ø"/>
            </a:pPr>
            <a:r>
              <a:rPr lang="en-US" sz="2400" b="0" i="0" dirty="0">
                <a:solidFill>
                  <a:srgbClr val="231F20"/>
                </a:solidFill>
                <a:effectLst/>
                <a:latin typeface="+mj-lt"/>
              </a:rPr>
              <a:t>How do you feel about the possibility of having twins, triplets, or a higher order multiple pregnancy?</a:t>
            </a:r>
          </a:p>
          <a:p>
            <a:pPr algn="l">
              <a:buFont typeface="Wingdings" panose="05000000000000000000" pitchFamily="2" charset="2"/>
              <a:buChar char="Ø"/>
            </a:pPr>
            <a:r>
              <a:rPr lang="en-US" sz="2400" b="0" i="0" dirty="0">
                <a:solidFill>
                  <a:srgbClr val="231F20"/>
                </a:solidFill>
                <a:effectLst/>
                <a:latin typeface="+mj-lt"/>
              </a:rPr>
              <a:t>What about the legal and emotional issues associated with using donated eggs, sperm, and embryos or a surrogate?</a:t>
            </a:r>
          </a:p>
          <a:p>
            <a:pPr algn="l">
              <a:buFont typeface="Wingdings" panose="05000000000000000000" pitchFamily="2" charset="2"/>
              <a:buChar char="Ø"/>
            </a:pPr>
            <a:r>
              <a:rPr lang="en-US" sz="2400" b="0" i="0" dirty="0">
                <a:solidFill>
                  <a:srgbClr val="231F20"/>
                </a:solidFill>
                <a:effectLst/>
                <a:latin typeface="+mj-lt"/>
              </a:rPr>
              <a:t>What are the financial, physical, and emotional stresses associated with IVF?</a:t>
            </a:r>
          </a:p>
          <a:p>
            <a:endParaRPr lang="en-KE" sz="2400" dirty="0">
              <a:latin typeface="+mj-lt"/>
            </a:endParaRPr>
          </a:p>
        </p:txBody>
      </p:sp>
    </p:spTree>
    <p:extLst>
      <p:ext uri="{BB962C8B-B14F-4D97-AF65-F5344CB8AC3E}">
        <p14:creationId xmlns:p14="http://schemas.microsoft.com/office/powerpoint/2010/main" val="80484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DB52-A17A-4409-BF9B-6D2EFA0E66CF}"/>
              </a:ext>
            </a:extLst>
          </p:cNvPr>
          <p:cNvSpPr>
            <a:spLocks noGrp="1"/>
          </p:cNvSpPr>
          <p:nvPr>
            <p:ph type="title"/>
          </p:nvPr>
        </p:nvSpPr>
        <p:spPr>
          <a:xfrm>
            <a:off x="677334" y="136478"/>
            <a:ext cx="8596668" cy="518615"/>
          </a:xfrm>
        </p:spPr>
        <p:txBody>
          <a:bodyPr>
            <a:normAutofit fontScale="90000"/>
          </a:bodyPr>
          <a:lstStyle/>
          <a:p>
            <a:r>
              <a:rPr lang="en-US" dirty="0"/>
              <a:t>Risks of IVF</a:t>
            </a:r>
          </a:p>
        </p:txBody>
      </p:sp>
      <p:sp>
        <p:nvSpPr>
          <p:cNvPr id="3" name="Content Placeholder 2">
            <a:extLst>
              <a:ext uri="{FF2B5EF4-FFF2-40B4-BE49-F238E27FC236}">
                <a16:creationId xmlns:a16="http://schemas.microsoft.com/office/drawing/2014/main" id="{F7BA99B5-556E-4E5A-988C-10072ECEBA66}"/>
              </a:ext>
            </a:extLst>
          </p:cNvPr>
          <p:cNvSpPr>
            <a:spLocks noGrp="1"/>
          </p:cNvSpPr>
          <p:nvPr>
            <p:ph idx="1"/>
          </p:nvPr>
        </p:nvSpPr>
        <p:spPr>
          <a:xfrm>
            <a:off x="423334" y="1064524"/>
            <a:ext cx="8850668" cy="5793475"/>
          </a:xfrm>
        </p:spPr>
        <p:txBody>
          <a:bodyPr vert="horz" lIns="91440" tIns="45720" rIns="91440" bIns="45720" rtlCol="0" anchor="t">
            <a:normAutofit lnSpcReduction="10000"/>
          </a:bodyPr>
          <a:lstStyle/>
          <a:p>
            <a:pPr marL="0" indent="0">
              <a:buNone/>
            </a:pPr>
            <a:r>
              <a:rPr lang="en-US" sz="2800" baseline="30000" dirty="0">
                <a:latin typeface="+mj-lt"/>
              </a:rPr>
              <a:t>IVF can be time-consuming, expensive and invasive. If more than one embryo is transferred to your uterus, IVF can result in a pregnancy with more than one fetus (multiple pregnancy).</a:t>
            </a:r>
            <a:endParaRPr lang="en-US" sz="2800" baseline="30000" dirty="0">
              <a:latin typeface="+mj-lt"/>
              <a:ea typeface="+mn-lt"/>
              <a:cs typeface="+mn-lt"/>
            </a:endParaRPr>
          </a:p>
          <a:p>
            <a:pPr>
              <a:buFont typeface="Wingdings 3"/>
              <a:buChar char=""/>
            </a:pPr>
            <a:r>
              <a:rPr lang="en-US" sz="2800" b="1" baseline="30000" dirty="0">
                <a:latin typeface="+mj-lt"/>
                <a:ea typeface="+mn-lt"/>
                <a:cs typeface="+mn-lt"/>
              </a:rPr>
              <a:t>Multiple births.</a:t>
            </a:r>
            <a:r>
              <a:rPr lang="en-US" sz="2800" baseline="30000" dirty="0">
                <a:latin typeface="+mj-lt"/>
                <a:ea typeface="+mn-lt"/>
                <a:cs typeface="+mn-lt"/>
              </a:rPr>
              <a:t> IVF increases the risk of multiple births if more than one embryo is transferred to your uterus. A pregnancy with multiple fetuses carries a higher risk of early labor and low birth weight than pregnancy with a single fetus does.</a:t>
            </a:r>
            <a:endParaRPr lang="en-US" sz="2800" baseline="30000" dirty="0">
              <a:latin typeface="+mj-lt"/>
            </a:endParaRPr>
          </a:p>
          <a:p>
            <a:br>
              <a:rPr lang="en-US" sz="2800" baseline="30000" dirty="0">
                <a:latin typeface="+mj-lt"/>
              </a:rPr>
            </a:br>
            <a:r>
              <a:rPr lang="en-US" sz="2800" b="1" baseline="30000" dirty="0">
                <a:latin typeface="+mj-lt"/>
                <a:ea typeface="+mn-lt"/>
                <a:cs typeface="+mn-lt"/>
              </a:rPr>
              <a:t>Premature delivery and low birth weight.</a:t>
            </a:r>
            <a:r>
              <a:rPr lang="en-US" sz="2800" baseline="30000" dirty="0">
                <a:latin typeface="+mj-lt"/>
                <a:ea typeface="+mn-lt"/>
                <a:cs typeface="+mn-lt"/>
              </a:rPr>
              <a:t> Research suggests that IVF slightly increases the risk that the baby will be born early or with a low birth weight.</a:t>
            </a:r>
            <a:endParaRPr lang="en-US" sz="2800" baseline="30000" dirty="0">
              <a:latin typeface="+mj-lt"/>
            </a:endParaRPr>
          </a:p>
          <a:p>
            <a:pPr algn="l">
              <a:buFont typeface="Wingdings" panose="05000000000000000000" pitchFamily="2" charset="2"/>
              <a:buChar char="Ø"/>
            </a:pPr>
            <a:r>
              <a:rPr lang="en-US" sz="1900" b="0" i="0" dirty="0">
                <a:solidFill>
                  <a:srgbClr val="231F20"/>
                </a:solidFill>
                <a:effectLst/>
                <a:latin typeface="+mj-lt"/>
              </a:rPr>
              <a:t>ectopic pregnancy </a:t>
            </a:r>
            <a:r>
              <a:rPr lang="en-US" sz="1900" i="0" dirty="0">
                <a:solidFill>
                  <a:srgbClr val="231F20"/>
                </a:solidFill>
                <a:effectLst/>
                <a:latin typeface="+mj-lt"/>
              </a:rPr>
              <a:t>(when the eggs implant outside the uterus).</a:t>
            </a:r>
          </a:p>
          <a:p>
            <a:pPr algn="l">
              <a:buFont typeface="Wingdings" panose="05000000000000000000" pitchFamily="2" charset="2"/>
              <a:buChar char="Ø"/>
            </a:pPr>
            <a:r>
              <a:rPr lang="en-US" sz="1900" b="0" i="0" dirty="0">
                <a:solidFill>
                  <a:srgbClr val="231F20"/>
                </a:solidFill>
                <a:effectLst/>
                <a:latin typeface="+mj-lt"/>
              </a:rPr>
              <a:t>ovarian hyperstimulation syndrome (OHSS), a rare condition involving an excess of fluid in the abdomen and chest.</a:t>
            </a:r>
          </a:p>
          <a:p>
            <a:pPr algn="l">
              <a:buFont typeface="Wingdings" panose="05000000000000000000" pitchFamily="2" charset="2"/>
              <a:buChar char="Ø"/>
            </a:pPr>
            <a:r>
              <a:rPr lang="en-US" sz="1900" b="0" i="0" dirty="0">
                <a:solidFill>
                  <a:srgbClr val="231F20"/>
                </a:solidFill>
                <a:effectLst/>
                <a:latin typeface="+mj-lt"/>
              </a:rPr>
              <a:t>bleeding, infection, or damage to the bowels or bladder (rare).</a:t>
            </a:r>
          </a:p>
          <a:p>
            <a:pPr marL="0" indent="0">
              <a:buNone/>
            </a:pPr>
            <a:endParaRPr lang="en-US" sz="2800" baseline="30000" dirty="0">
              <a:latin typeface="+mj-lt"/>
            </a:endParaRPr>
          </a:p>
          <a:p>
            <a:pPr marL="0" indent="0">
              <a:buNone/>
            </a:pPr>
            <a:br>
              <a:rPr lang="en-US" dirty="0">
                <a:latin typeface="+mj-lt"/>
              </a:rPr>
            </a:br>
            <a:endParaRPr lang="en-US" sz="2800" baseline="30000" dirty="0">
              <a:latin typeface="+mj-lt"/>
            </a:endParaRPr>
          </a:p>
          <a:p>
            <a:endParaRPr lang="en-US" sz="2800" baseline="30000" dirty="0">
              <a:latin typeface="+mj-lt"/>
            </a:endParaRPr>
          </a:p>
        </p:txBody>
      </p:sp>
    </p:spTree>
    <p:extLst>
      <p:ext uri="{BB962C8B-B14F-4D97-AF65-F5344CB8AC3E}">
        <p14:creationId xmlns:p14="http://schemas.microsoft.com/office/powerpoint/2010/main" val="21955559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1712</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In Vitro Fertilization </vt:lpstr>
      <vt:lpstr>How is it performed? </vt:lpstr>
      <vt:lpstr>How to prepare IVF </vt:lpstr>
      <vt:lpstr>Steps involved in IVF</vt:lpstr>
      <vt:lpstr>The risk of this procedure. Does it work all the time?</vt:lpstr>
      <vt:lpstr>Why is IVF done?</vt:lpstr>
      <vt:lpstr>                                contd.</vt:lpstr>
      <vt:lpstr>Factors to consider when performing IVF.</vt:lpstr>
      <vt:lpstr>Risks of IVF</vt:lpstr>
      <vt:lpstr>Long term outlook of IVF</vt:lpstr>
      <vt:lpstr>Success rate for IVF </vt:lpstr>
      <vt:lpstr>Cost of IVF</vt:lpstr>
      <vt:lpstr>Conclusion </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dc:creator>
  <cp:lastModifiedBy>MBURU</cp:lastModifiedBy>
  <cp:revision>14</cp:revision>
  <dcterms:created xsi:type="dcterms:W3CDTF">2021-04-03T19:06:32Z</dcterms:created>
  <dcterms:modified xsi:type="dcterms:W3CDTF">2021-04-27T07:40:23Z</dcterms:modified>
</cp:coreProperties>
</file>